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7" r:id="rId3"/>
    <p:sldId id="258" r:id="rId4"/>
    <p:sldId id="259" r:id="rId5"/>
    <p:sldId id="264" r:id="rId6"/>
    <p:sldId id="263" r:id="rId7"/>
    <p:sldId id="283" r:id="rId8"/>
    <p:sldId id="266" r:id="rId9"/>
    <p:sldId id="269" r:id="rId10"/>
    <p:sldId id="271" r:id="rId11"/>
    <p:sldId id="270" r:id="rId12"/>
    <p:sldId id="273" r:id="rId13"/>
    <p:sldId id="280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CC"/>
    <a:srgbClr val="FF6600"/>
    <a:srgbClr val="FF7C80"/>
    <a:srgbClr val="FF3300"/>
    <a:srgbClr val="FF66FF"/>
    <a:srgbClr val="FF3399"/>
    <a:srgbClr val="CC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CCEB8F-92A5-488D-A70D-2BFD8AFC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309-2B5B-4E23-B71D-BFC17666A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774-FDD4-4918-B500-009178088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E06C-BE0F-4915-81B1-8418BD04E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710F-BAC6-4CFA-A8C0-9BA9D647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E4F3-5C60-4558-974D-88B27EB1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A70D-66BE-49C2-A31D-A61EB4A6C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1DAC-A7AA-4255-B8F4-C02131F8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CEA1-441B-4B7A-9A93-DC9A21E5D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16FB-231E-4C98-B961-AB93CCBBC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E236-C1A1-4AA3-9EC6-611D56C8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2570-5F52-4EA8-9961-DD3365FF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7D6845-F9DE-41D7-8D96-A0E36ADA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Kiểm tra bài cũ</a:t>
            </a:r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1) Bản đồ là gì? Bản đồ có vai trò như thế nào trong việc học và dạy địa lí?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2819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  </a:t>
            </a:r>
            <a:r>
              <a:rPr lang="en-US" sz="3200"/>
              <a:t>2) Nêu những công việc cơ bản cần thiết để vẽ bản đồ?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19400" y="9144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 100 000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 200 000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19400" y="22860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:1 000 000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19400" y="2895600"/>
            <a:ext cx="16002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:15 000 000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814513"/>
            <a:ext cx="19050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Tỉ lệ bản đồ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209800" y="1052513"/>
            <a:ext cx="609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2209800" y="1738313"/>
            <a:ext cx="609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209800" y="2119313"/>
            <a:ext cx="609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209800" y="2195513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24000" y="4038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Các tỉ lệ số của  bản đồ có gì giống nhau ?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828800" y="46482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Là một  phân số có tử luôn bằng </a:t>
            </a:r>
            <a:r>
              <a:rPr lang="en-US" sz="2400" b="1"/>
              <a:t>1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676400" y="5410200"/>
            <a:ext cx="502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Chỉ ra tỉ lệ nào lớn nhất , nhỏ nhất trong số các tỉ lệ bản đồ ở trên ?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572000" y="914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lớn nhất 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572000" y="28956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nhỏ nhất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553200" y="1676400"/>
            <a:ext cx="2590800" cy="95408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Mẫu số càng lớn thì tỉ lệ bản đồ càng nhỏ </a:t>
            </a:r>
            <a:r>
              <a:rPr lang="en-US" b="1">
                <a:solidFill>
                  <a:srgbClr val="FF3300"/>
                </a:solidFill>
              </a:rPr>
              <a:t>và ngược lại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943600" y="1066800"/>
            <a:ext cx="0" cy="228600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5943600" y="2133600"/>
            <a:ext cx="5334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/>
      <p:bldP spid="19470" grpId="0"/>
      <p:bldP spid="19471" grpId="0"/>
      <p:bldP spid="19472" grpId="0" animBg="1"/>
      <p:bldP spid="19473" grpId="0" animBg="1"/>
      <p:bldP spid="194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27162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7888" y="304800"/>
            <a:ext cx="25511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BẢN ĐỒ ĐỊA HÌNH TỶ LỆ    </a:t>
            </a:r>
            <a:r>
              <a:rPr lang="en-US" sz="1400" b="1">
                <a:solidFill>
                  <a:srgbClr val="0000FF"/>
                </a:solidFill>
              </a:rPr>
              <a:t>1 : 100 000</a:t>
            </a:r>
          </a:p>
        </p:txBody>
      </p:sp>
      <p:pic>
        <p:nvPicPr>
          <p:cNvPr id="12292" name="Picture 4" descr="200683093421_Tunhien%20TG_lop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95800" y="609600"/>
            <a:ext cx="1752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TỈ LỆ : 1 :  22.000.000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83088" y="273050"/>
            <a:ext cx="2703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TỰ NHIÊN THẾ GIỚI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96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Bản đồ tỷ lệ lớn: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Bản đồ tỷ lệ nhỏ: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9600" y="5029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Bản đồ tỷ lệ trung bình: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505200" y="4572000"/>
            <a:ext cx="25146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Trên 1 : 200 000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505200" y="5105400"/>
            <a:ext cx="26670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 200 000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858000" y="5105400"/>
            <a:ext cx="21336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 :1  000 000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324600" y="5257800"/>
            <a:ext cx="457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505200" y="5638800"/>
            <a:ext cx="26670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 Nhỏ hơn  1 :1 000 000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362200" y="4038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66"/>
                </a:solidFill>
              </a:rPr>
              <a:t>Tiêu chuẩn để phân loại bản đồ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 animBg="1"/>
      <p:bldP spid="18443" grpId="0" animBg="1"/>
      <p:bldP spid="18444" grpId="0" animBg="1"/>
      <p:bldP spid="18445" grpId="0" animBg="1"/>
      <p:bldP spid="184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 do mot khu vuc cua thanh pho Da Nang (ti le 175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57912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705600" y="5657850"/>
            <a:ext cx="1828800" cy="4619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Tỷ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lệ số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781800" y="4819650"/>
            <a:ext cx="1828800" cy="8302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Tỷ lệ thước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5562600" y="4953000"/>
            <a:ext cx="1219200" cy="3048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5257800" y="5486400"/>
            <a:ext cx="1447800" cy="3810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622925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Hình 8- Bản đồ một khu vực của thành phố Đà Nẵng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4288" y="5257800"/>
            <a:ext cx="2043112" cy="73025"/>
            <a:chOff x="2544" y="3120"/>
            <a:chExt cx="1287" cy="46"/>
          </a:xfrm>
        </p:grpSpPr>
        <p:sp>
          <p:nvSpPr>
            <p:cNvPr id="13332" name="Rectangle 9"/>
            <p:cNvSpPr>
              <a:spLocks noChangeArrowheads="1"/>
            </p:cNvSpPr>
            <p:nvPr/>
          </p:nvSpPr>
          <p:spPr bwMode="auto">
            <a:xfrm>
              <a:off x="2544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ectangle 10"/>
            <p:cNvSpPr>
              <a:spLocks noChangeArrowheads="1"/>
            </p:cNvSpPr>
            <p:nvPr/>
          </p:nvSpPr>
          <p:spPr bwMode="auto">
            <a:xfrm>
              <a:off x="2798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11"/>
            <p:cNvSpPr>
              <a:spLocks noChangeArrowheads="1"/>
            </p:cNvSpPr>
            <p:nvPr/>
          </p:nvSpPr>
          <p:spPr bwMode="auto">
            <a:xfrm>
              <a:off x="3058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12"/>
            <p:cNvSpPr>
              <a:spLocks noChangeArrowheads="1"/>
            </p:cNvSpPr>
            <p:nvPr/>
          </p:nvSpPr>
          <p:spPr bwMode="auto">
            <a:xfrm>
              <a:off x="3312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13"/>
            <p:cNvSpPr>
              <a:spLocks noChangeArrowheads="1"/>
            </p:cNvSpPr>
            <p:nvPr/>
          </p:nvSpPr>
          <p:spPr bwMode="auto">
            <a:xfrm>
              <a:off x="3572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39624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2514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2514600" y="2514600"/>
            <a:ext cx="1524000" cy="152400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6482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1816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4648200" y="2286000"/>
            <a:ext cx="533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267200" y="2286000"/>
            <a:ext cx="1524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267200" y="6172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375 m  + ?</a:t>
            </a: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990600" y="76200"/>
            <a:ext cx="80772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2) Đo tính các khoảng cách thực địa dựa vào tỉ lệ thước hoặc tỉ lệ số trên bản đồ: 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98450" y="76200"/>
            <a:ext cx="69215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657600" y="2667000"/>
            <a:ext cx="228600" cy="2057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9445 L -0.07917 0.2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3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00579 L -0.25486 -0.016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18" grpId="1" animBg="1"/>
      <p:bldP spid="21519" grpId="0" animBg="1"/>
      <p:bldP spid="21519" grpId="1" animBg="1"/>
      <p:bldP spid="21520" grpId="0" animBg="1"/>
      <p:bldP spid="21520" grpId="1" animBg="1"/>
      <p:bldP spid="21520" grpId="2" animBg="1"/>
      <p:bldP spid="21521" grpId="0" animBg="1"/>
      <p:bldP spid="21521" grpId="1" animBg="1"/>
      <p:bldP spid="21522" grpId="0" animBg="1"/>
      <p:bldP spid="21522" grpId="1" animBg="1"/>
      <p:bldP spid="21523" grpId="0" animBg="1"/>
      <p:bldP spid="21524" grpId="0" animBg="1"/>
      <p:bldP spid="21525" grpId="0"/>
      <p:bldP spid="215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1905000"/>
            <a:ext cx="8534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54075" indent="-228600"/>
            <a:r>
              <a:rPr lang="en-US">
                <a:solidFill>
                  <a:srgbClr val="0033CC"/>
                </a:solidFill>
              </a:rPr>
              <a:t>Nhóm 1</a:t>
            </a:r>
            <a:r>
              <a:rPr lang="en-US"/>
              <a:t> : Từ khách sạn Hải Vân   -   Thu Bồn</a:t>
            </a:r>
          </a:p>
          <a:p>
            <a:pPr marL="854075" indent="-228600"/>
            <a:r>
              <a:rPr lang="en-US">
                <a:solidFill>
                  <a:srgbClr val="FF3300"/>
                </a:solidFill>
              </a:rPr>
              <a:t>                  Cách 1:</a:t>
            </a:r>
            <a:r>
              <a:rPr lang="en-US"/>
              <a:t>       5,5 cm  x  7.500 =   41250 cm  =  412,5 m </a:t>
            </a:r>
          </a:p>
          <a:p>
            <a:pPr marL="854075" indent="-228600"/>
            <a:r>
              <a:rPr lang="en-US">
                <a:solidFill>
                  <a:srgbClr val="FF3300"/>
                </a:solidFill>
              </a:rPr>
              <a:t>                  Cách 2:</a:t>
            </a:r>
            <a:r>
              <a:rPr lang="en-US"/>
              <a:t>       5,5 cm  x  75m   =   412,5 m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3276600"/>
            <a:ext cx="853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625475"/>
            <a:r>
              <a:rPr lang="en-US">
                <a:solidFill>
                  <a:srgbClr val="0033CC"/>
                </a:solidFill>
              </a:rPr>
              <a:t>Nhóm 2</a:t>
            </a:r>
            <a:r>
              <a:rPr lang="en-US"/>
              <a:t> : Từ khách sạn Hoà Bình  -  Sông Hàn</a:t>
            </a:r>
          </a:p>
          <a:p>
            <a:pPr indent="625475"/>
            <a:r>
              <a:rPr lang="en-US"/>
              <a:t>                                 4 cm  x  75m   =   300 m  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7200" y="4495800"/>
            <a:ext cx="853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579438"/>
            <a:r>
              <a:rPr lang="en-US"/>
              <a:t> </a:t>
            </a:r>
            <a:r>
              <a:rPr lang="en-US">
                <a:solidFill>
                  <a:srgbClr val="0033CC"/>
                </a:solidFill>
              </a:rPr>
              <a:t>Nhóm  3</a:t>
            </a:r>
            <a:r>
              <a:rPr lang="en-US"/>
              <a:t>:  Chiều dài đường Phan Bội Châu </a:t>
            </a:r>
          </a:p>
          <a:p>
            <a:pPr indent="579438"/>
            <a:r>
              <a:rPr lang="en-US"/>
              <a:t>                              4,5 cm  x  75 m   =   337,5 m 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7200" y="5715000"/>
            <a:ext cx="8534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625475"/>
            <a:endParaRPr lang="en-US"/>
          </a:p>
          <a:p>
            <a:pPr indent="625475"/>
            <a:r>
              <a:rPr lang="en-US">
                <a:solidFill>
                  <a:srgbClr val="0033CC"/>
                </a:solidFill>
              </a:rPr>
              <a:t>Nhóm 4</a:t>
            </a:r>
            <a:r>
              <a:rPr lang="en-US"/>
              <a:t> : Chiều dài đường Nguyễn chí Thanh </a:t>
            </a:r>
          </a:p>
          <a:p>
            <a:pPr indent="625475"/>
            <a:r>
              <a:rPr lang="en-US"/>
              <a:t>                         5,5 cm  x  75m   =   412,5 m </a:t>
            </a:r>
          </a:p>
          <a:p>
            <a:pPr indent="625475"/>
            <a:r>
              <a:rPr lang="en-US"/>
              <a:t> </a:t>
            </a:r>
          </a:p>
          <a:p>
            <a:pPr indent="625475"/>
            <a:r>
              <a:rPr lang="en-US"/>
              <a:t> </a:t>
            </a: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457200" y="762000"/>
            <a:ext cx="845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Thảo luận nhóm:</a:t>
            </a:r>
            <a:r>
              <a:rPr lang="en-US"/>
              <a:t> Đo tính khoảng cách thực tế dựa vào tỉ lệ thước hoặc tỉ lệ số</a:t>
            </a:r>
          </a:p>
        </p:txBody>
      </p:sp>
    </p:spTree>
  </p:cSld>
  <p:clrMapOvr>
    <a:masterClrMapping/>
  </p:clrMapOvr>
  <p:transition>
    <p:zoom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76400" y="8382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HS về nhà học bài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676400" y="1752600"/>
            <a:ext cx="5410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</a:t>
            </a:r>
            <a:r>
              <a:rPr lang="en-US" sz="2400" b="1">
                <a:solidFill>
                  <a:srgbClr val="FF3300"/>
                </a:solidFill>
              </a:rPr>
              <a:t>Học thuộc phần kết luận sgk/14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00"/>
                </a:solidFill>
              </a:rPr>
              <a:t>Trả lời câu hỏi và bài tập sgk/14.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</a:rPr>
              <a:t>Làm bài tập 3 bản đồ thực hành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- Xem trước bài 4 sgk/15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0" y="9144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TỶ LỆ BẢN ĐỒ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19200" y="9144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FF3300"/>
                </a:solidFill>
              </a:rPr>
              <a:t>Bài 3 :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124200" y="0"/>
            <a:ext cx="2286000" cy="838200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/>
              <a:t>TIẾT 4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3400" y="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1677988"/>
            <a:ext cx="448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33CC"/>
                </a:solidFill>
              </a:rPr>
              <a:t>1) Ý nghĩa của tỉ lệ bản đồ:</a:t>
            </a:r>
          </a:p>
        </p:txBody>
      </p:sp>
      <p:pic>
        <p:nvPicPr>
          <p:cNvPr id="3084" name="Picture 12" descr="Ban do mot khu vuc cua thanh pho Da Nang (ti le 175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57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AutoShape 13"/>
          <p:cNvSpPr>
            <a:spLocks noChangeArrowheads="1"/>
          </p:cNvSpPr>
          <p:nvPr/>
        </p:nvSpPr>
        <p:spPr bwMode="auto">
          <a:xfrm rot="10800000">
            <a:off x="3962400" y="6172200"/>
            <a:ext cx="2895600" cy="685800"/>
          </a:xfrm>
          <a:prstGeom prst="wedgeRoundRectCallout">
            <a:avLst>
              <a:gd name="adj1" fmla="val -79005"/>
              <a:gd name="adj2" fmla="val 68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800"/>
              <a:t>Tỷ lệ bản đồ</a:t>
            </a:r>
            <a:r>
              <a:rPr lang="en-US" sz="320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2286000"/>
            <a:ext cx="4114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* Cá nhân</a:t>
            </a:r>
            <a:r>
              <a:rPr lang="en-US"/>
              <a:t>: Quan sát tỉ lệ bản đồ 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 Ghi ra bảng và đọc số tỉ lệ của bản đồ?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Dùng thước, đo độ dài của thước tỉ lệ là bao nhiêu cm, được chia làm mấy đoạn bằng nhau?Mỗi đoạn tương ứng với bao nhiêu m? </a:t>
            </a:r>
          </a:p>
          <a:p>
            <a:pPr marL="342900" indent="-342900">
              <a:buFontTx/>
              <a:buAutoNum type="arabicParenR"/>
            </a:pPr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04800" y="4343400"/>
            <a:ext cx="42672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 Số tỉ lệ của bản đồ là 1 : 7.500 tức là 1cm trên bản đồ tương ứng với 75 000 cm (hay 75m) trên thực địa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04800" y="5257800"/>
            <a:ext cx="43434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Thước tỉ lệ dài 4 cm, chia làm 4 đoạn. Mỗi đoạn dài 1cm tương ứng với 75m trên thực địa.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81" grpId="0" animBg="1"/>
      <p:bldP spid="3083" grpId="0"/>
      <p:bldP spid="3085" grpId="0" animBg="1"/>
      <p:bldP spid="3086" grpId="0"/>
      <p:bldP spid="3087" grpId="0" animBg="1"/>
      <p:bldP spid="3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648200" y="5410200"/>
            <a:ext cx="22288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TỈ LỆ : 1 :  22.000.000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10800000">
            <a:off x="5943600" y="6172200"/>
            <a:ext cx="3200400" cy="533400"/>
          </a:xfrm>
          <a:prstGeom prst="wedgeRoundRectCallout">
            <a:avLst>
              <a:gd name="adj1" fmla="val 70236"/>
              <a:gd name="adj2" fmla="val 1511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3200"/>
              <a:t>Tỷ lệ bản đồ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638925" y="5715000"/>
            <a:ext cx="235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( Phía dưới bản đồ )</a:t>
            </a:r>
          </a:p>
        </p:txBody>
      </p: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-228600" y="0"/>
            <a:ext cx="9144000" cy="5667375"/>
            <a:chOff x="1536" y="0"/>
            <a:chExt cx="4224" cy="3570"/>
          </a:xfrm>
        </p:grpSpPr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>
              <a:off x="1536" y="0"/>
              <a:ext cx="4224" cy="3570"/>
              <a:chOff x="1536" y="0"/>
              <a:chExt cx="4224" cy="3570"/>
            </a:xfrm>
          </p:grpSpPr>
          <p:pic>
            <p:nvPicPr>
              <p:cNvPr id="2" name="Picture 5" descr="200683093421_Tunhien%20TG_lop_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36" y="0"/>
                <a:ext cx="4224" cy="3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" name="Text Box 7"/>
              <p:cNvSpPr txBox="1">
                <a:spLocks noChangeArrowheads="1"/>
              </p:cNvSpPr>
              <p:nvPr/>
            </p:nvSpPr>
            <p:spPr bwMode="auto">
              <a:xfrm>
                <a:off x="1584" y="0"/>
                <a:ext cx="4176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3300"/>
                    </a:solidFill>
                  </a:rPr>
                  <a:t>B</a:t>
                </a:r>
                <a:r>
                  <a:rPr lang="en-US" b="1">
                    <a:solidFill>
                      <a:srgbClr val="FF3300"/>
                    </a:solidFill>
                  </a:rPr>
                  <a:t>ẢN ĐỒ TỰ NHIÊN THẾ GIỚI</a:t>
                </a:r>
              </a:p>
            </p:txBody>
          </p:sp>
        </p:grpSp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3264" y="3408"/>
              <a:ext cx="864" cy="15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3300"/>
                  </a:solidFill>
                </a:rPr>
                <a:t>Tỉ lệ 1 : 22.000.000</a:t>
              </a:r>
            </a:p>
          </p:txBody>
        </p:sp>
      </p:grp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Tỷ lệ bản đồ được ghi ở vị trí nào trên bản đồ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/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965950" y="99060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( góc trên bản đồ )</a:t>
            </a:r>
          </a:p>
        </p:txBody>
      </p: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1676400" y="457200"/>
            <a:ext cx="5173663" cy="5638800"/>
            <a:chOff x="3269" y="192"/>
            <a:chExt cx="2491" cy="3552"/>
          </a:xfrm>
        </p:grpSpPr>
        <p:pic>
          <p:nvPicPr>
            <p:cNvPr id="5126" name="Picture 11" descr="h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9" y="192"/>
              <a:ext cx="2491" cy="3552"/>
            </a:xfrm>
            <a:prstGeom prst="rect">
              <a:avLst/>
            </a:prstGeom>
            <a:noFill/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5127" name="Text Box 12"/>
            <p:cNvSpPr txBox="1">
              <a:spLocks noChangeArrowheads="1"/>
            </p:cNvSpPr>
            <p:nvPr/>
          </p:nvSpPr>
          <p:spPr bwMode="auto">
            <a:xfrm>
              <a:off x="3408" y="240"/>
              <a:ext cx="2029" cy="231"/>
            </a:xfrm>
            <a:prstGeom prst="rect">
              <a:avLst/>
            </a:prstGeom>
            <a:solidFill>
              <a:schemeClr val="bg1"/>
            </a:solidFill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BẢN ĐỒ ĐỊA HÌNH </a:t>
              </a:r>
              <a:r>
                <a:rPr lang="en-US" sz="1400" b="1">
                  <a:solidFill>
                    <a:srgbClr val="FF3300"/>
                  </a:solidFill>
                </a:rPr>
                <a:t>(T</a:t>
              </a:r>
              <a:r>
                <a:rPr lang="en-US" b="1">
                  <a:solidFill>
                    <a:srgbClr val="FF3300"/>
                  </a:solidFill>
                </a:rPr>
                <a:t>ỉ lệ</a:t>
              </a:r>
              <a:r>
                <a:rPr lang="en-US" sz="1400" b="1">
                  <a:solidFill>
                    <a:srgbClr val="FF3300"/>
                  </a:solidFill>
                </a:rPr>
                <a:t>  1 : 25 000)</a:t>
              </a:r>
            </a:p>
          </p:txBody>
        </p:sp>
      </p:grp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5181600" y="381000"/>
            <a:ext cx="3962400" cy="685800"/>
          </a:xfrm>
          <a:prstGeom prst="leftArrow">
            <a:avLst>
              <a:gd name="adj1" fmla="val 56815"/>
              <a:gd name="adj2" fmla="val 94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Tỷ lệ bản đồ</a:t>
            </a:r>
            <a:r>
              <a:rPr lang="en-US" sz="3200"/>
              <a:t>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219200" y="61722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Tỷ lệ bản đồ được ghi ở vị trí nào trên bản đồ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3" grpId="0" animBg="1"/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4538663" cy="6858000"/>
            <a:chOff x="288" y="432"/>
            <a:chExt cx="2379" cy="3600"/>
          </a:xfrm>
        </p:grpSpPr>
        <p:pic>
          <p:nvPicPr>
            <p:cNvPr id="6150" name="Picture 3" descr="h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432"/>
              <a:ext cx="2379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336" y="432"/>
              <a:ext cx="2256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BẢN ĐỒ ĐỊA HÌNH </a:t>
              </a:r>
              <a:r>
                <a:rPr lang="en-US" sz="1600" b="1">
                  <a:solidFill>
                    <a:srgbClr val="FF3300"/>
                  </a:solidFill>
                </a:rPr>
                <a:t>TỶ LỆ  1 : 25 000</a:t>
              </a:r>
            </a:p>
          </p:txBody>
        </p:sp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2971800"/>
            <a:ext cx="1752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TỶ LỆ 1 : 25 000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53000" y="381000"/>
            <a:ext cx="3962400" cy="1920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solidFill>
                  <a:schemeClr val="bg1"/>
                </a:solidFill>
              </a:rPr>
              <a:t>Cá nhân: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solidFill>
                  <a:schemeClr val="bg1"/>
                </a:solidFill>
              </a:rPr>
              <a:t>Cho biết tỉ lệ bản đồ là bao nhiêu? </a:t>
            </a:r>
          </a:p>
          <a:p>
            <a:pPr marL="342900" indent="-342900">
              <a:buFontTx/>
              <a:buAutoNum type="arabicParenR"/>
            </a:pPr>
            <a:r>
              <a:rPr lang="en-US" sz="2000">
                <a:solidFill>
                  <a:schemeClr val="bg1"/>
                </a:solidFill>
              </a:rPr>
              <a:t>1cm trên bản đồ tương ứng với bao nhiêu cm ( ho</a:t>
            </a:r>
            <a:r>
              <a:rPr lang="en-US">
                <a:solidFill>
                  <a:schemeClr val="bg1"/>
                </a:solidFill>
              </a:rPr>
              <a:t>ặc</a:t>
            </a:r>
            <a:r>
              <a:rPr lang="en-US" sz="2000">
                <a:solidFill>
                  <a:schemeClr val="bg1"/>
                </a:solidFill>
              </a:rPr>
              <a:t> m) trên thực </a:t>
            </a:r>
            <a:r>
              <a:rPr lang="en-US">
                <a:solidFill>
                  <a:schemeClr val="bg1"/>
                </a:solidFill>
              </a:rPr>
              <a:t>địa</a:t>
            </a:r>
            <a:r>
              <a:rPr lang="en-US" sz="2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800600" y="3505200"/>
            <a:ext cx="4343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1cm trên bản đồ tương ứng với 25 000 cm (hoặc 250m)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trên thực địa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333750" y="5526088"/>
            <a:ext cx="800100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76200" y="0"/>
            <a:ext cx="6705600" cy="6275388"/>
            <a:chOff x="48" y="384"/>
            <a:chExt cx="4224" cy="3570"/>
          </a:xfrm>
        </p:grpSpPr>
        <p:pic>
          <p:nvPicPr>
            <p:cNvPr id="7175" name="Picture 4" descr="200683093421_Tunhien%20TG_lop_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384"/>
              <a:ext cx="4224" cy="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1440" y="3792"/>
              <a:ext cx="140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TỈ LỆ : 1 :  22.000.000</a:t>
              </a:r>
            </a:p>
          </p:txBody>
        </p:sp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96" y="384"/>
              <a:ext cx="1632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TỰ NHIÊN THẾ GIỚI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781800" y="76200"/>
            <a:ext cx="2362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- Cho biết tỷ lệ bản đồ là bao nhiêu 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- 1cm tr</a:t>
            </a:r>
            <a:r>
              <a:rPr lang="en-US" b="1">
                <a:solidFill>
                  <a:schemeClr val="bg1"/>
                </a:solidFill>
              </a:rPr>
              <a:t>ên bản đồ </a:t>
            </a:r>
            <a:r>
              <a:rPr lang="en-US" sz="2000" b="1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ương ứng với bao nhiêu cm(hay m hoặc km) trên thực địa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09800" y="5943600"/>
            <a:ext cx="1828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TỈ LỆ : 1 :  22.000.000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58000" y="3106738"/>
            <a:ext cx="2286000" cy="146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 cm trên bản đồ tương ứng với </a:t>
            </a:r>
          </a:p>
          <a:p>
            <a:r>
              <a:rPr lang="en-US">
                <a:solidFill>
                  <a:srgbClr val="FF3300"/>
                </a:solidFill>
              </a:rPr>
              <a:t>22 000 000cm (hay 220 000m hoặc 220 km) trên thực địa.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5787 L 0.51666 -0.4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 animBg="1"/>
      <p:bldP spid="10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14400" y="2971800"/>
            <a:ext cx="740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solidFill>
                  <a:srgbClr val="0033CC"/>
                </a:solidFill>
              </a:rPr>
              <a:t>Tỉ lệ bản đồ: Là tỉ số giữa khoảng cách trên bản đồ với khoảng cách tr</a:t>
            </a:r>
            <a:r>
              <a:rPr lang="en-US">
                <a:solidFill>
                  <a:srgbClr val="0033CC"/>
                </a:solidFill>
              </a:rPr>
              <a:t>ê</a:t>
            </a:r>
            <a:r>
              <a:rPr lang="en-US" sz="2000">
                <a:solidFill>
                  <a:srgbClr val="0033CC"/>
                </a:solidFill>
              </a:rPr>
              <a:t>n thực địa.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62000" y="22098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7620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Cá nhân</a:t>
            </a:r>
            <a:r>
              <a:rPr lang="en-US"/>
              <a:t>: Qua kiến thức đã tìm được và thông tin sgk hãy cho biết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Tỉ lệ bản đồ là gì? 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Nêu ý nghĩa của tỉ lệ bản đồ?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Có mấy loại tỉ lệ bản đồ? Hãy cho biết tỉ lệ số khác tỉ lệ thước ở điểm nào?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838200" y="3657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solidFill>
                  <a:srgbClr val="0033CC"/>
                </a:solidFill>
              </a:rPr>
              <a:t>Ý nghĩa của tỉ lệ bản đồ: Chỉ rõ mức độ thu nhỏ của khoảng cách được vẽ trên bản đồ so với thực tế trên mặt đất.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838200" y="4343400"/>
            <a:ext cx="716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- Có 2 loại tỉ lệ bản đồ:</a:t>
            </a:r>
          </a:p>
          <a:p>
            <a:r>
              <a:rPr lang="en-US" sz="2000">
                <a:solidFill>
                  <a:srgbClr val="0033CC"/>
                </a:solidFill>
              </a:rPr>
              <a:t>+ Tỉ lệ số: Là phân số có tử luôn là 1. Mẫu số càng lớn thì tỉ lệ bản đồ càng nhỏ và ngược lại.</a:t>
            </a:r>
          </a:p>
          <a:p>
            <a:r>
              <a:rPr lang="en-US" sz="2000">
                <a:solidFill>
                  <a:srgbClr val="0033CC"/>
                </a:solidFill>
              </a:rPr>
              <a:t>+ Tỉ lệ thước: Là thước đo được tính sẵn, mỗi đoạn </a:t>
            </a:r>
            <a:r>
              <a:rPr lang="en-US">
                <a:solidFill>
                  <a:srgbClr val="0033CC"/>
                </a:solidFill>
              </a:rPr>
              <a:t>đ</a:t>
            </a:r>
            <a:r>
              <a:rPr lang="en-US" sz="2000">
                <a:solidFill>
                  <a:srgbClr val="0033CC"/>
                </a:solidFill>
              </a:rPr>
              <a:t>ều ghi số độ dài tương ứng trên thực địa.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  <p:bldP spid="64517" grpId="0"/>
      <p:bldP spid="645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 do mot khu vuc cua thanh pho Da Nang (ti le 175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" y="5257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Cá nhân:</a:t>
            </a:r>
            <a:r>
              <a:rPr lang="en-US">
                <a:solidFill>
                  <a:schemeClr val="bg1"/>
                </a:solidFill>
              </a:rPr>
              <a:t> 1)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Hãy tìm điểm giống và khác nhau giữa 2 bản đồ hình 8 và hình 9?</a:t>
            </a:r>
          </a:p>
          <a:p>
            <a:r>
              <a:rPr lang="en-US">
                <a:solidFill>
                  <a:schemeClr val="bg1"/>
                </a:solidFill>
              </a:rPr>
              <a:t>                 2) Bản đồ nào có tỉ lệ lớn hơn? Tại sao?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85800" y="57912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- Giống :</a:t>
            </a:r>
            <a:r>
              <a:rPr lang="en-US">
                <a:solidFill>
                  <a:schemeClr val="bg1"/>
                </a:solidFill>
              </a:rPr>
              <a:t>  Cùng vẽ thể hiện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1 vùng lãnh thổ một khu vực của TP Đà Nẵng</a:t>
            </a: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82550" y="4267200"/>
            <a:ext cx="262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Hình 8:</a:t>
            </a:r>
            <a:r>
              <a:rPr lang="en-US"/>
              <a:t> Bản đồ một khu</a:t>
            </a:r>
          </a:p>
          <a:p>
            <a:r>
              <a:rPr lang="en-US"/>
              <a:t> vực của TP Đà Nẵng</a:t>
            </a:r>
          </a:p>
        </p:txBody>
      </p:sp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5029200" y="3694113"/>
            <a:ext cx="4114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Hình 9:</a:t>
            </a:r>
            <a:r>
              <a:rPr lang="en-US"/>
              <a:t> Bản đồ một khu vực của TP </a:t>
            </a:r>
          </a:p>
          <a:p>
            <a:pPr algn="ctr"/>
            <a:r>
              <a:rPr lang="en-US"/>
              <a:t>Đà Nẵng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685800" y="6186488"/>
            <a:ext cx="82534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- Khác :</a:t>
            </a:r>
            <a:r>
              <a:rPr lang="en-US">
                <a:solidFill>
                  <a:schemeClr val="bg1"/>
                </a:solidFill>
              </a:rPr>
              <a:t> Tỷ lệ bản đồ khác nhau. Bản đồ hình 8 có tỉ lệ lớn hơn, vì có mẫu số nhỏ hơn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295400" y="4967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lớn hơn .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867400" y="4419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nhỏ hơn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1" grpId="0"/>
      <p:bldP spid="14356" grpId="0"/>
      <p:bldP spid="14357" grpId="0"/>
      <p:bldP spid="143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n do mot khu vuc cua thanh pho Da Nang (ti le 175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006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810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Bản đồ nào thể hiện được nhiều đối tượng địa lí hơn ? Dẫn chứng 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5957888"/>
            <a:ext cx="7239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- Tỉ lệ bản đồ càng lớn  thì mức độ chi tiết của bản đồ càng cao.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3716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lớn hơn 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3429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Bản đồ có tỉ nhỏ hơn 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3810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Thể hiện được nhiều đối tượng địa lí hơn 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62600" y="3962400"/>
            <a:ext cx="3352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Thể hiện được ít đối tượng địa lí hơn .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1828800" y="3505200"/>
            <a:ext cx="1143000" cy="91440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6400800" y="2895600"/>
            <a:ext cx="1066800" cy="11430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27050" y="5562600"/>
            <a:ext cx="69215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14" grpId="0"/>
      <p:bldP spid="17415" grpId="0"/>
      <p:bldP spid="17416" grpId="0" animBg="1"/>
      <p:bldP spid="17417" grpId="0" animBg="1"/>
      <p:bldP spid="17418" grpId="0" animBg="1"/>
      <p:bldP spid="17419" grpId="0" animBg="1"/>
      <p:bldP spid="174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1084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Default Design</vt:lpstr>
      <vt:lpstr>Kiểm tra bài cũ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CSTeam</cp:lastModifiedBy>
  <cp:revision>45</cp:revision>
  <dcterms:created xsi:type="dcterms:W3CDTF">2008-09-21T10:18:35Z</dcterms:created>
  <dcterms:modified xsi:type="dcterms:W3CDTF">2016-06-30T02:14:48Z</dcterms:modified>
</cp:coreProperties>
</file>